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3" r:id="rId4"/>
    <p:sldId id="258" r:id="rId5"/>
    <p:sldId id="259" r:id="rId6"/>
    <p:sldId id="260" r:id="rId7"/>
    <p:sldId id="261" r:id="rId8"/>
    <p:sldId id="262" r:id="rId9"/>
    <p:sldId id="274" r:id="rId10"/>
    <p:sldId id="275" r:id="rId11"/>
    <p:sldId id="276" r:id="rId12"/>
    <p:sldId id="265" r:id="rId13"/>
    <p:sldId id="277" r:id="rId14"/>
    <p:sldId id="278" r:id="rId15"/>
    <p:sldId id="280" r:id="rId16"/>
    <p:sldId id="263" r:id="rId17"/>
    <p:sldId id="266" r:id="rId18"/>
    <p:sldId id="267" r:id="rId19"/>
    <p:sldId id="268" r:id="rId20"/>
    <p:sldId id="269" r:id="rId21"/>
    <p:sldId id="272" r:id="rId22"/>
    <p:sldId id="270" r:id="rId23"/>
    <p:sldId id="279" r:id="rId24"/>
    <p:sldId id="27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9194-44F1-4D9C-A6C2-B95777BA17BF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3AF1B11-6B65-4DC2-985E-759366CC2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9194-44F1-4D9C-A6C2-B95777BA17BF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F1B11-6B65-4DC2-985E-759366CC2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9194-44F1-4D9C-A6C2-B95777BA17BF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F1B11-6B65-4DC2-985E-759366CC2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9194-44F1-4D9C-A6C2-B95777BA17BF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3AF1B11-6B65-4DC2-985E-759366CC2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9194-44F1-4D9C-A6C2-B95777BA17BF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F1B11-6B65-4DC2-985E-759366CC2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9194-44F1-4D9C-A6C2-B95777BA17BF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F1B11-6B65-4DC2-985E-759366CC2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9194-44F1-4D9C-A6C2-B95777BA17BF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3AF1B11-6B65-4DC2-985E-759366CC2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9194-44F1-4D9C-A6C2-B95777BA17BF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F1B11-6B65-4DC2-985E-759366CC2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9194-44F1-4D9C-A6C2-B95777BA17BF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F1B11-6B65-4DC2-985E-759366CC2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9194-44F1-4D9C-A6C2-B95777BA17BF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F1B11-6B65-4DC2-985E-759366CC2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9194-44F1-4D9C-A6C2-B95777BA17BF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F1B11-6B65-4DC2-985E-759366CC2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CF49194-44F1-4D9C-A6C2-B95777BA17BF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3AF1B11-6B65-4DC2-985E-759366CC2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E:\AA%20-%20Teaching\American%20Studies\Writing\Conjunction%20Junction.asf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Superman%20Short.mov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Aquaman%20Short.m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Wonder%20Twin%20Powers%20Activate.mov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c.edu/htmlpages/writerold/pandg/exg10a.shtml" TargetMode="External"/><Relationship Id="rId2" Type="http://schemas.openxmlformats.org/officeDocument/2006/relationships/hyperlink" Target="http://itech.pjc.edu/writinglab/senpat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Phrases, Clauses, and Run-ons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Oh My!</a:t>
            </a:r>
            <a:endParaRPr lang="en-US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structure is called…….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sentence with an independent AND a dependent clause in it is called…..</a:t>
            </a:r>
          </a:p>
          <a:p>
            <a:endParaRPr lang="en-US" dirty="0" smtClean="0"/>
          </a:p>
          <a:p>
            <a:r>
              <a:rPr lang="en-US" dirty="0" smtClean="0"/>
              <a:t>A COMPLEX sentence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Punctuating the complex sentence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a dependent clause comes IN the sentence, there is no additional punctuation.</a:t>
            </a:r>
          </a:p>
          <a:p>
            <a:endParaRPr lang="en-US" dirty="0" smtClean="0"/>
          </a:p>
          <a:p>
            <a:r>
              <a:rPr lang="en-US" dirty="0" smtClean="0"/>
              <a:t>If the dependent clause comes at the beginning of the sentence, place a comma after the clause:</a:t>
            </a:r>
          </a:p>
          <a:p>
            <a:pPr lvl="1"/>
            <a:r>
              <a:rPr lang="en-US" u="sng" dirty="0" smtClean="0"/>
              <a:t>Although I was late</a:t>
            </a:r>
            <a:r>
              <a:rPr lang="en-US" dirty="0" smtClean="0"/>
              <a:t>, I ran into the room with a pass.</a:t>
            </a:r>
          </a:p>
          <a:p>
            <a:pPr lvl="1"/>
            <a:r>
              <a:rPr lang="en-US" u="sng" dirty="0" smtClean="0"/>
              <a:t>Despite the fact that Johnny was tall</a:t>
            </a:r>
            <a:r>
              <a:rPr lang="en-US" dirty="0" smtClean="0"/>
              <a:t>, he was quite uncoordinated.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Sentence Fragment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phrase or clause that is punctuated and capitalized as a sentence </a:t>
            </a:r>
          </a:p>
          <a:p>
            <a:r>
              <a:rPr lang="en-US" dirty="0" smtClean="0"/>
              <a:t>BUT…..does not constitute a complete grammatical sentence.</a:t>
            </a:r>
          </a:p>
          <a:p>
            <a:endParaRPr lang="en-US" dirty="0" smtClean="0"/>
          </a:p>
          <a:p>
            <a:r>
              <a:rPr lang="en-US" dirty="0" smtClean="0"/>
              <a:t>Although Tom was tall.</a:t>
            </a:r>
          </a:p>
          <a:p>
            <a:r>
              <a:rPr lang="en-US" dirty="0" smtClean="0"/>
              <a:t>Quickly and effectively running through the woods.</a:t>
            </a:r>
          </a:p>
          <a:p>
            <a:r>
              <a:rPr lang="en-US" dirty="0" smtClean="0"/>
              <a:t>When he was right.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Compound Sentence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two or more independent clauses are joined correctly.</a:t>
            </a:r>
          </a:p>
          <a:p>
            <a:r>
              <a:rPr lang="en-US" dirty="0" smtClean="0"/>
              <a:t>Key:  Look for two subject and two verbs.</a:t>
            </a:r>
          </a:p>
          <a:p>
            <a:pPr lvl="1"/>
            <a:r>
              <a:rPr lang="en-US" dirty="0" smtClean="0"/>
              <a:t>If you see this, you MIGHT be in a compound sentence situation.</a:t>
            </a:r>
          </a:p>
          <a:p>
            <a:pPr lvl="1"/>
            <a:r>
              <a:rPr lang="en-US" dirty="0" smtClean="0"/>
              <a:t>If so, be sure that you have joined these correctly.</a:t>
            </a:r>
          </a:p>
          <a:p>
            <a:pPr lvl="1"/>
            <a:r>
              <a:rPr lang="en-US" dirty="0" smtClean="0"/>
              <a:t>Otherwise….if you do it wrong, you will have created a run-on.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Compound Sentence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arenR"/>
            </a:pPr>
            <a:r>
              <a:rPr lang="en-US" dirty="0" smtClean="0"/>
              <a:t>Tom went to the store, and he bought bread.</a:t>
            </a:r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Timmy fell into the well, but his friend was able to fish him out.</a:t>
            </a:r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Sally broke through the ice, for she had walked too far onto thin ice.</a:t>
            </a:r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What are the two subjects and two verbs in each sentence?</a:t>
            </a:r>
          </a:p>
          <a:p>
            <a:pPr marL="514350" indent="-514350">
              <a:buNone/>
            </a:pPr>
            <a:r>
              <a:rPr lang="en-US" dirty="0" smtClean="0"/>
              <a:t>Underline the subjects ONCE and the verbs TWICE.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Conjunctions – defined!</a:t>
            </a:r>
            <a:endParaRPr lang="en-US" dirty="0"/>
          </a:p>
        </p:txBody>
      </p:sp>
      <p:pic>
        <p:nvPicPr>
          <p:cNvPr id="6" name="Conjunction Junction.asf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295400" y="1312228"/>
            <a:ext cx="6858000" cy="51220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Run-On Sentence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ungrammatical sentence in which </a:t>
            </a:r>
            <a:r>
              <a:rPr lang="en-US" b="1" dirty="0" smtClean="0"/>
              <a:t>two or more independent clauses are joined incorrectly</a:t>
            </a:r>
          </a:p>
          <a:p>
            <a:r>
              <a:rPr lang="en-US" dirty="0" smtClean="0"/>
              <a:t>Usually this is without a conjunction</a:t>
            </a:r>
          </a:p>
          <a:p>
            <a:endParaRPr lang="en-US" dirty="0" smtClean="0"/>
          </a:p>
          <a:p>
            <a:r>
              <a:rPr lang="en-US" dirty="0" smtClean="0"/>
              <a:t>A sentence’s length has NOTHING to do with whether it is a run-on or not!  </a:t>
            </a:r>
            <a:r>
              <a:rPr lang="en-US" smtClean="0"/>
              <a:t>Be careful!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Superheroes of Punctuation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ways to correct run-ons!!!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Superman</a:t>
            </a:r>
            <a:endParaRPr lang="en-US" dirty="0"/>
          </a:p>
        </p:txBody>
      </p:sp>
      <p:pic>
        <p:nvPicPr>
          <p:cNvPr id="4" name="Content Placeholder 3" descr="superman.jpg">
            <a:hlinkClick r:id="rId2" action="ppaction://hlinkfile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486400" y="2819400"/>
            <a:ext cx="3178020" cy="3200400"/>
          </a:xfrm>
        </p:spPr>
      </p:pic>
      <p:sp>
        <p:nvSpPr>
          <p:cNvPr id="5" name="TextBox 4"/>
          <p:cNvSpPr txBox="1"/>
          <p:nvPr/>
        </p:nvSpPr>
        <p:spPr>
          <a:xfrm>
            <a:off x="990600" y="1295400"/>
            <a:ext cx="39624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The use of the period to end one clause!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This is the most POWERFUL of the punctuation superheroes in that it “stands alone.”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How to Use?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End one independent clause with a period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Begin the next with a capital letter.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Aquaman</a:t>
            </a:r>
            <a:endParaRPr lang="en-US" dirty="0"/>
          </a:p>
        </p:txBody>
      </p:sp>
      <p:pic>
        <p:nvPicPr>
          <p:cNvPr id="4" name="Content Placeholder 3" descr="aquaman.jpg">
            <a:hlinkClick r:id="rId2" action="ppaction://hlinkfile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638800" y="1600200"/>
            <a:ext cx="2895600" cy="3954206"/>
          </a:xfrm>
        </p:spPr>
      </p:pic>
      <p:sp>
        <p:nvSpPr>
          <p:cNvPr id="6" name="TextBox 5"/>
          <p:cNvSpPr txBox="1"/>
          <p:nvPr/>
        </p:nvSpPr>
        <p:spPr>
          <a:xfrm>
            <a:off x="914400" y="1752600"/>
            <a:ext cx="37338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The use of the semicolon to separate two independent clauses.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This is “semi-cool.”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How to Use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At the end of one independent clause, place a semicolon.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Continue with another independent clause.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Do NOT capitalize the first letter of the second independent clause.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Phrase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group of two or more grammatically related words that forms a </a:t>
            </a:r>
            <a:r>
              <a:rPr lang="en-US" b="1" u="sng" dirty="0" smtClean="0"/>
              <a:t>unit</a:t>
            </a:r>
            <a:r>
              <a:rPr lang="en-US" dirty="0" smtClean="0"/>
              <a:t>. </a:t>
            </a:r>
          </a:p>
          <a:p>
            <a:r>
              <a:rPr lang="en-US" dirty="0" smtClean="0"/>
              <a:t>Does NOT have a subject and a verb.</a:t>
            </a:r>
          </a:p>
          <a:p>
            <a:r>
              <a:rPr lang="en-US" dirty="0" smtClean="0"/>
              <a:t>Does NOT express a complete thought.</a:t>
            </a:r>
          </a:p>
          <a:p>
            <a:r>
              <a:rPr lang="en-US" dirty="0" smtClean="0"/>
              <a:t>Has the force of a single part of speech, such as a noun or adverb.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Wonder Twins</a:t>
            </a:r>
            <a:endParaRPr lang="en-US" dirty="0"/>
          </a:p>
        </p:txBody>
      </p:sp>
      <p:pic>
        <p:nvPicPr>
          <p:cNvPr id="4" name="Content Placeholder 3" descr="twins 1.jpg">
            <a:hlinkClick r:id="rId2" action="ppaction://hlinkfile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638800" y="1752599"/>
            <a:ext cx="2895600" cy="2159431"/>
          </a:xfrm>
        </p:spPr>
      </p:pic>
      <p:sp>
        <p:nvSpPr>
          <p:cNvPr id="5" name="TextBox 4"/>
          <p:cNvSpPr txBox="1"/>
          <p:nvPr/>
        </p:nvSpPr>
        <p:spPr>
          <a:xfrm>
            <a:off x="685800" y="1676400"/>
            <a:ext cx="4191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The use of a comma AND a coordinating between two independent clauses.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You CANNOT just use one or the other.  You MUST  use both!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How to Use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At the end of the first independent clause, place a comma  AND the appropriate coordinating conjunction  before the second independent clause.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Coordinating Conjunction?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 that </a:t>
            </a:r>
            <a:r>
              <a:rPr lang="en-US" b="1" dirty="0" smtClean="0"/>
              <a:t>coordinating</a:t>
            </a:r>
            <a:r>
              <a:rPr lang="en-US" dirty="0" smtClean="0"/>
              <a:t> means</a:t>
            </a:r>
          </a:p>
          <a:p>
            <a:pPr lvl="1"/>
            <a:r>
              <a:rPr lang="en-US" dirty="0" smtClean="0"/>
              <a:t>“Of the same level”</a:t>
            </a:r>
          </a:p>
          <a:p>
            <a:pPr lvl="1"/>
            <a:r>
              <a:rPr lang="en-US" dirty="0" smtClean="0"/>
              <a:t>In grammar</a:t>
            </a:r>
          </a:p>
          <a:p>
            <a:pPr lvl="2"/>
            <a:r>
              <a:rPr lang="en-US" dirty="0" smtClean="0"/>
              <a:t>Items of the same level of importance.</a:t>
            </a:r>
          </a:p>
          <a:p>
            <a:endParaRPr lang="en-US" dirty="0" smtClean="0"/>
          </a:p>
          <a:p>
            <a:r>
              <a:rPr lang="en-US" dirty="0" smtClean="0"/>
              <a:t>FANBOYS!</a:t>
            </a:r>
          </a:p>
          <a:p>
            <a:pPr lvl="1"/>
            <a:r>
              <a:rPr lang="en-US" u="sng" dirty="0" smtClean="0"/>
              <a:t>F</a:t>
            </a:r>
            <a:r>
              <a:rPr lang="en-US" dirty="0" smtClean="0"/>
              <a:t>or, </a:t>
            </a:r>
            <a:r>
              <a:rPr lang="en-US" u="sng" dirty="0" smtClean="0"/>
              <a:t>a</a:t>
            </a:r>
            <a:r>
              <a:rPr lang="en-US" dirty="0" smtClean="0"/>
              <a:t>nd, </a:t>
            </a:r>
            <a:r>
              <a:rPr lang="en-US" u="sng" dirty="0" smtClean="0"/>
              <a:t>n</a:t>
            </a:r>
            <a:r>
              <a:rPr lang="en-US" dirty="0" smtClean="0"/>
              <a:t>or, </a:t>
            </a:r>
            <a:r>
              <a:rPr lang="en-US" u="sng" dirty="0" smtClean="0"/>
              <a:t>b</a:t>
            </a:r>
            <a:r>
              <a:rPr lang="en-US" dirty="0" smtClean="0"/>
              <a:t>ut, </a:t>
            </a:r>
            <a:r>
              <a:rPr lang="en-US" u="sng" dirty="0" smtClean="0"/>
              <a:t>o</a:t>
            </a:r>
            <a:r>
              <a:rPr lang="en-US" dirty="0" smtClean="0"/>
              <a:t>r, </a:t>
            </a:r>
            <a:r>
              <a:rPr lang="en-US" u="sng" dirty="0" smtClean="0"/>
              <a:t>y</a:t>
            </a:r>
            <a:r>
              <a:rPr lang="en-US" dirty="0" smtClean="0"/>
              <a:t>et, </a:t>
            </a:r>
            <a:r>
              <a:rPr lang="en-US" u="sng" dirty="0" smtClean="0"/>
              <a:t>s</a:t>
            </a:r>
            <a:r>
              <a:rPr lang="en-US" dirty="0" smtClean="0"/>
              <a:t>o!</a:t>
            </a:r>
          </a:p>
          <a:p>
            <a:pPr lvl="1"/>
            <a:r>
              <a:rPr lang="en-US" dirty="0" smtClean="0"/>
              <a:t>Get it?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Activate!</a:t>
            </a:r>
            <a:endParaRPr lang="en-US" dirty="0"/>
          </a:p>
        </p:txBody>
      </p:sp>
      <p:pic>
        <p:nvPicPr>
          <p:cNvPr id="4" name="Content Placeholder 3" descr="twins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7400" y="1447800"/>
            <a:ext cx="4800599" cy="480059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last term!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If you have a sentence that has an independent clause AND a dependent clause that is attached to another independent clause, we call that a….</a:t>
            </a:r>
          </a:p>
          <a:p>
            <a:endParaRPr lang="en-US" dirty="0" smtClean="0"/>
          </a:p>
          <a:p>
            <a:r>
              <a:rPr lang="en-US" b="1" dirty="0" smtClean="0"/>
              <a:t>Compound – complex sentence</a:t>
            </a:r>
          </a:p>
          <a:p>
            <a:endParaRPr lang="en-US" dirty="0" smtClean="0"/>
          </a:p>
          <a:p>
            <a:r>
              <a:rPr lang="en-US" b="1" dirty="0" smtClean="0"/>
              <a:t>Even though Johnny was tall</a:t>
            </a:r>
            <a:r>
              <a:rPr lang="en-US" dirty="0" smtClean="0"/>
              <a:t>, </a:t>
            </a:r>
            <a:r>
              <a:rPr lang="en-US" u="sng" dirty="0" smtClean="0"/>
              <a:t>he was uncoordinated</a:t>
            </a:r>
            <a:r>
              <a:rPr lang="en-US" dirty="0" smtClean="0"/>
              <a:t>, </a:t>
            </a:r>
            <a:r>
              <a:rPr lang="en-US" u="dbl" dirty="0" smtClean="0"/>
              <a:t>but he tried very hard to learn to play basketball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Practice!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http://itech.pjc.edu/writinglab/senpat.htm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http://www.esc.edu/htmlpages/writerold/pandg/exg10a.shtml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Phrase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Into the well</a:t>
            </a:r>
          </a:p>
          <a:p>
            <a:pPr lvl="1"/>
            <a:r>
              <a:rPr lang="en-US" dirty="0" smtClean="0"/>
              <a:t>Johnny fell </a:t>
            </a:r>
            <a:r>
              <a:rPr lang="en-US" u="sng" dirty="0" smtClean="0"/>
              <a:t>into the well</a:t>
            </a:r>
          </a:p>
          <a:p>
            <a:endParaRPr lang="en-US" dirty="0" smtClean="0"/>
          </a:p>
          <a:p>
            <a:r>
              <a:rPr lang="en-US" dirty="0" smtClean="0"/>
              <a:t>In a van</a:t>
            </a:r>
          </a:p>
          <a:p>
            <a:r>
              <a:rPr lang="en-US" dirty="0" smtClean="0"/>
              <a:t>Down by the river</a:t>
            </a:r>
          </a:p>
          <a:p>
            <a:pPr lvl="1"/>
            <a:r>
              <a:rPr lang="en-US" dirty="0" smtClean="0"/>
              <a:t>You might be living </a:t>
            </a:r>
            <a:r>
              <a:rPr lang="en-US" u="sng" dirty="0" smtClean="0"/>
              <a:t>in a van down by the river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group of two or more grammatically related words that forms a </a:t>
            </a:r>
            <a:r>
              <a:rPr lang="en-US" b="1" u="sng" dirty="0" smtClean="0"/>
              <a:t>unit</a:t>
            </a:r>
            <a:r>
              <a:rPr lang="en-US" dirty="0" smtClean="0"/>
              <a:t>. </a:t>
            </a:r>
          </a:p>
          <a:p>
            <a:r>
              <a:rPr lang="en-US" dirty="0" smtClean="0"/>
              <a:t>Contains a subject and a predicate.  </a:t>
            </a:r>
          </a:p>
          <a:p>
            <a:r>
              <a:rPr lang="en-US" dirty="0" smtClean="0"/>
              <a:t>There are two types of clauses</a:t>
            </a:r>
          </a:p>
          <a:p>
            <a:pPr lvl="1"/>
            <a:r>
              <a:rPr lang="en-US" dirty="0" smtClean="0"/>
              <a:t>Independent</a:t>
            </a:r>
          </a:p>
          <a:p>
            <a:pPr lvl="1"/>
            <a:r>
              <a:rPr lang="en-US" dirty="0" smtClean="0"/>
              <a:t>Dependent</a:t>
            </a:r>
          </a:p>
          <a:p>
            <a:endParaRPr lang="en-US" dirty="0" smtClean="0"/>
          </a:p>
          <a:p>
            <a:r>
              <a:rPr lang="en-US" dirty="0" smtClean="0"/>
              <a:t>It is not related to Santa. </a:t>
            </a:r>
            <a:endParaRPr lang="en-US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4600" y="4114800"/>
            <a:ext cx="2133600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Clause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Although he was very tall,….</a:t>
            </a:r>
          </a:p>
          <a:p>
            <a:pPr lvl="1"/>
            <a:r>
              <a:rPr lang="en-US" dirty="0" smtClean="0"/>
              <a:t>He = subject</a:t>
            </a:r>
          </a:p>
          <a:p>
            <a:pPr lvl="1"/>
            <a:r>
              <a:rPr lang="en-US" dirty="0" smtClean="0"/>
              <a:t>Was = verb</a:t>
            </a:r>
          </a:p>
          <a:p>
            <a:endParaRPr lang="en-US" dirty="0" smtClean="0"/>
          </a:p>
          <a:p>
            <a:r>
              <a:rPr lang="en-US" dirty="0" smtClean="0"/>
              <a:t>Johnny ran down the street</a:t>
            </a:r>
          </a:p>
          <a:p>
            <a:pPr lvl="1"/>
            <a:r>
              <a:rPr lang="en-US" dirty="0" smtClean="0"/>
              <a:t>Johnny = subject</a:t>
            </a:r>
          </a:p>
          <a:p>
            <a:pPr lvl="1"/>
            <a:r>
              <a:rPr lang="en-US" dirty="0" smtClean="0"/>
              <a:t>Ran = verb</a:t>
            </a:r>
          </a:p>
          <a:p>
            <a:endParaRPr lang="en-US" dirty="0" smtClean="0"/>
          </a:p>
          <a:p>
            <a:r>
              <a:rPr lang="en-US" dirty="0" smtClean="0"/>
              <a:t>He will go to school despite the fact that he hated the lunch food.</a:t>
            </a:r>
          </a:p>
          <a:p>
            <a:pPr lvl="1"/>
            <a:r>
              <a:rPr lang="en-US" dirty="0" smtClean="0"/>
              <a:t>He = subject</a:t>
            </a:r>
          </a:p>
          <a:p>
            <a:pPr lvl="1"/>
            <a:r>
              <a:rPr lang="en-US" dirty="0" smtClean="0"/>
              <a:t>Will go = verb</a:t>
            </a:r>
          </a:p>
          <a:p>
            <a:pPr lvl="1"/>
            <a:r>
              <a:rPr lang="en-US" dirty="0" smtClean="0"/>
              <a:t>ALSO</a:t>
            </a:r>
          </a:p>
          <a:p>
            <a:pPr lvl="1"/>
            <a:r>
              <a:rPr lang="en-US" dirty="0" smtClean="0"/>
              <a:t>He = subject</a:t>
            </a:r>
          </a:p>
          <a:p>
            <a:pPr lvl="1"/>
            <a:r>
              <a:rPr lang="en-US" dirty="0" smtClean="0"/>
              <a:t>Hated = verb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Independent vs. Dependent Clauses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Independent clauses</a:t>
            </a:r>
          </a:p>
          <a:p>
            <a:pPr lvl="1"/>
            <a:r>
              <a:rPr lang="en-US" dirty="0" smtClean="0"/>
              <a:t>Have a subject and a verb</a:t>
            </a:r>
          </a:p>
          <a:p>
            <a:pPr lvl="1"/>
            <a:r>
              <a:rPr lang="en-US" dirty="0" smtClean="0"/>
              <a:t>Act as a unit</a:t>
            </a:r>
          </a:p>
          <a:p>
            <a:pPr lvl="1"/>
            <a:r>
              <a:rPr lang="en-US" dirty="0" smtClean="0"/>
              <a:t>Express a complete thought</a:t>
            </a:r>
          </a:p>
          <a:p>
            <a:pPr lvl="1"/>
            <a:r>
              <a:rPr lang="en-US" dirty="0" smtClean="0"/>
              <a:t>CAN stand on their own</a:t>
            </a:r>
          </a:p>
          <a:p>
            <a:pPr lvl="1"/>
            <a:r>
              <a:rPr lang="en-US" dirty="0" smtClean="0"/>
              <a:t>Also called – complete sentences</a:t>
            </a:r>
          </a:p>
          <a:p>
            <a:endParaRPr lang="en-US" dirty="0" smtClean="0"/>
          </a:p>
          <a:p>
            <a:r>
              <a:rPr lang="en-US" dirty="0" smtClean="0"/>
              <a:t>Dependent clauses</a:t>
            </a:r>
          </a:p>
          <a:p>
            <a:pPr lvl="1"/>
            <a:r>
              <a:rPr lang="en-US" dirty="0" smtClean="0"/>
              <a:t>Have a subject and a verb</a:t>
            </a:r>
          </a:p>
          <a:p>
            <a:pPr lvl="1"/>
            <a:r>
              <a:rPr lang="en-US" dirty="0" smtClean="0"/>
              <a:t>Act as a unit</a:t>
            </a:r>
          </a:p>
          <a:p>
            <a:pPr lvl="1"/>
            <a:r>
              <a:rPr lang="en-US" dirty="0" smtClean="0"/>
              <a:t>Do NOT express a complete thought</a:t>
            </a:r>
          </a:p>
          <a:p>
            <a:pPr lvl="1"/>
            <a:r>
              <a:rPr lang="en-US" dirty="0" smtClean="0"/>
              <a:t>CANNOT stand on their own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Sub</a:t>
            </a:r>
            <a:r>
              <a:rPr lang="en-US" dirty="0" smtClean="0"/>
              <a:t>ordinating Conjunctions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sz="6200" dirty="0" smtClean="0"/>
              <a:t>Words that set up a dependant clause….</a:t>
            </a:r>
          </a:p>
          <a:p>
            <a:r>
              <a:rPr lang="en-US" sz="6200" dirty="0" smtClean="0"/>
              <a:t>These dependant clauses MUST be attached to independent clauses!  </a:t>
            </a:r>
          </a:p>
          <a:p>
            <a:r>
              <a:rPr lang="en-US" sz="6200" dirty="0" smtClean="0"/>
              <a:t>They CANNOT stand alone!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5100" dirty="0" smtClean="0"/>
              <a:t>After </a:t>
            </a:r>
          </a:p>
          <a:p>
            <a:r>
              <a:rPr lang="en-US" sz="5100" dirty="0" smtClean="0"/>
              <a:t>Although </a:t>
            </a:r>
          </a:p>
          <a:p>
            <a:r>
              <a:rPr lang="en-US" sz="5100" dirty="0" smtClean="0"/>
              <a:t>If  </a:t>
            </a:r>
          </a:p>
          <a:p>
            <a:r>
              <a:rPr lang="en-US" sz="5100" dirty="0" smtClean="0"/>
              <a:t>Unless </a:t>
            </a:r>
          </a:p>
          <a:p>
            <a:r>
              <a:rPr lang="en-US" sz="5100" dirty="0" smtClean="0"/>
              <a:t>As </a:t>
            </a:r>
          </a:p>
          <a:p>
            <a:r>
              <a:rPr lang="en-US" sz="5100" dirty="0" smtClean="0"/>
              <a:t>Until </a:t>
            </a:r>
          </a:p>
          <a:p>
            <a:r>
              <a:rPr lang="en-US" sz="5100" dirty="0" smtClean="0"/>
              <a:t>In order </a:t>
            </a:r>
          </a:p>
          <a:p>
            <a:r>
              <a:rPr lang="en-US" sz="5100" dirty="0" smtClean="0"/>
              <a:t>When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3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5900" dirty="0" smtClean="0"/>
              <a:t>As long as  </a:t>
            </a:r>
          </a:p>
          <a:p>
            <a:r>
              <a:rPr lang="en-US" sz="5900" dirty="0" smtClean="0"/>
              <a:t>Whenever </a:t>
            </a:r>
          </a:p>
          <a:p>
            <a:r>
              <a:rPr lang="en-US" sz="5900" dirty="0" smtClean="0"/>
              <a:t>Where </a:t>
            </a:r>
          </a:p>
          <a:p>
            <a:r>
              <a:rPr lang="en-US" sz="5900" dirty="0" smtClean="0"/>
              <a:t>As soon as  </a:t>
            </a:r>
          </a:p>
          <a:p>
            <a:r>
              <a:rPr lang="en-US" sz="5900" dirty="0" smtClean="0"/>
              <a:t>Provided (that)   </a:t>
            </a:r>
          </a:p>
          <a:p>
            <a:r>
              <a:rPr lang="en-US" sz="5900" dirty="0" smtClean="0"/>
              <a:t>However</a:t>
            </a:r>
          </a:p>
          <a:p>
            <a:r>
              <a:rPr lang="en-US" sz="5900" dirty="0" smtClean="0"/>
              <a:t>Since </a:t>
            </a:r>
          </a:p>
          <a:p>
            <a:r>
              <a:rPr lang="en-US" sz="5900" dirty="0" smtClean="0"/>
              <a:t>While </a:t>
            </a:r>
          </a:p>
          <a:p>
            <a:r>
              <a:rPr lang="en-US" sz="5900" dirty="0" smtClean="0"/>
              <a:t>Because  </a:t>
            </a:r>
          </a:p>
          <a:p>
            <a:r>
              <a:rPr lang="en-US" sz="5900" dirty="0" smtClean="0"/>
              <a:t>Even if  </a:t>
            </a:r>
          </a:p>
          <a:p>
            <a:r>
              <a:rPr lang="en-US" sz="5900" dirty="0" smtClean="0"/>
              <a:t>Even though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Riddle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complete sentences are independent clauses.</a:t>
            </a:r>
          </a:p>
          <a:p>
            <a:r>
              <a:rPr lang="en-US" dirty="0" smtClean="0"/>
              <a:t>Are all clauses sentences?</a:t>
            </a:r>
          </a:p>
          <a:p>
            <a:pPr lvl="1"/>
            <a:r>
              <a:rPr lang="en-US" dirty="0" smtClean="0"/>
              <a:t>Why or why not?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sentences with independent AND dependant clauses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Before you go, sign the log book.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He asked if he could leave early.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That is the place where he was last seen.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Jill came tumbling after Jack had fallen.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185</TotalTime>
  <Words>919</Words>
  <Application>Microsoft Office PowerPoint</Application>
  <PresentationFormat>عرض على الشاشة (3:4)‏</PresentationFormat>
  <Paragraphs>176</Paragraphs>
  <Slides>24</Slides>
  <Notes>0</Notes>
  <HiddenSlides>0</HiddenSlides>
  <MMClips>1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24</vt:i4>
      </vt:variant>
    </vt:vector>
  </HeadingPairs>
  <TitlesOfParts>
    <vt:vector size="25" baseType="lpstr">
      <vt:lpstr>Trek</vt:lpstr>
      <vt:lpstr>Phrases, Clauses, and Run-ons </vt:lpstr>
      <vt:lpstr>Phrase</vt:lpstr>
      <vt:lpstr>Phrase Examples</vt:lpstr>
      <vt:lpstr>Clause</vt:lpstr>
      <vt:lpstr>Clause Examples</vt:lpstr>
      <vt:lpstr>Independent vs. Dependent Clauses</vt:lpstr>
      <vt:lpstr>Subordinating Conjunctions</vt:lpstr>
      <vt:lpstr>Riddle</vt:lpstr>
      <vt:lpstr>Examples of sentences with independent AND dependant clauses</vt:lpstr>
      <vt:lpstr>This structure is called…….</vt:lpstr>
      <vt:lpstr>Punctuating the complex sentence</vt:lpstr>
      <vt:lpstr>Sentence Fragment</vt:lpstr>
      <vt:lpstr>Compound Sentence</vt:lpstr>
      <vt:lpstr>Compound Sentence Examples</vt:lpstr>
      <vt:lpstr>Conjunctions – defined!</vt:lpstr>
      <vt:lpstr>Run-On Sentence</vt:lpstr>
      <vt:lpstr>Superheroes of Punctuation</vt:lpstr>
      <vt:lpstr>Superman</vt:lpstr>
      <vt:lpstr>Aquaman</vt:lpstr>
      <vt:lpstr>The Wonder Twins</vt:lpstr>
      <vt:lpstr>Coordinating Conjunction?</vt:lpstr>
      <vt:lpstr>Activate!</vt:lpstr>
      <vt:lpstr>One last term!</vt:lpstr>
      <vt:lpstr>Let’s Practice!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Phrases, Clauses, and Run-ons</dc:title>
  <dc:creator>ad12</dc:creator>
  <cp:lastModifiedBy>DR.Ahmed Saker 2O11</cp:lastModifiedBy>
  <cp:revision>30</cp:revision>
  <dcterms:created xsi:type="dcterms:W3CDTF">2008-09-30T18:03:18Z</dcterms:created>
  <dcterms:modified xsi:type="dcterms:W3CDTF">2019-01-01T15:47:09Z</dcterms:modified>
</cp:coreProperties>
</file>